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46"/>
  </p:notesMasterIdLst>
  <p:handoutMasterIdLst>
    <p:handoutMasterId r:id="rId47"/>
  </p:handoutMasterIdLst>
  <p:sldIdLst>
    <p:sldId id="904" r:id="rId2"/>
    <p:sldId id="954" r:id="rId3"/>
    <p:sldId id="1357" r:id="rId4"/>
    <p:sldId id="1358" r:id="rId5"/>
    <p:sldId id="955" r:id="rId6"/>
    <p:sldId id="1359" r:id="rId7"/>
    <p:sldId id="1356" r:id="rId8"/>
    <p:sldId id="1360" r:id="rId9"/>
    <p:sldId id="1361" r:id="rId10"/>
    <p:sldId id="1362" r:id="rId11"/>
    <p:sldId id="1363" r:id="rId12"/>
    <p:sldId id="1367" r:id="rId13"/>
    <p:sldId id="1366" r:id="rId14"/>
    <p:sldId id="1405" r:id="rId15"/>
    <p:sldId id="1368" r:id="rId16"/>
    <p:sldId id="1369" r:id="rId17"/>
    <p:sldId id="1417" r:id="rId18"/>
    <p:sldId id="1371" r:id="rId19"/>
    <p:sldId id="1374" r:id="rId20"/>
    <p:sldId id="1376" r:id="rId21"/>
    <p:sldId id="1377" r:id="rId22"/>
    <p:sldId id="1379" r:id="rId23"/>
    <p:sldId id="1378" r:id="rId24"/>
    <p:sldId id="1425" r:id="rId25"/>
    <p:sldId id="1420" r:id="rId26"/>
    <p:sldId id="1384" r:id="rId27"/>
    <p:sldId id="1404" r:id="rId28"/>
    <p:sldId id="1386" r:id="rId29"/>
    <p:sldId id="1406" r:id="rId30"/>
    <p:sldId id="1427" r:id="rId31"/>
    <p:sldId id="1426" r:id="rId32"/>
    <p:sldId id="1421" r:id="rId33"/>
    <p:sldId id="1415" r:id="rId34"/>
    <p:sldId id="1423" r:id="rId35"/>
    <p:sldId id="1424" r:id="rId36"/>
    <p:sldId id="1422" r:id="rId37"/>
    <p:sldId id="1413" r:id="rId38"/>
    <p:sldId id="1387" r:id="rId39"/>
    <p:sldId id="1409" r:id="rId40"/>
    <p:sldId id="1407" r:id="rId41"/>
    <p:sldId id="1403" r:id="rId42"/>
    <p:sldId id="1414" r:id="rId43"/>
    <p:sldId id="1323" r:id="rId44"/>
    <p:sldId id="991" r:id="rId45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 Fang" initials="FF" lastIdx="1" clrIdx="0">
    <p:extLst>
      <p:ext uri="{19B8F6BF-5375-455C-9EA6-DF929625EA0E}">
        <p15:presenceInfo xmlns:p15="http://schemas.microsoft.com/office/powerpoint/2012/main" userId="Fei F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E25"/>
    <a:srgbClr val="FF6600"/>
    <a:srgbClr val="FFD666"/>
    <a:srgbClr val="CC9500"/>
    <a:srgbClr val="F0B81F"/>
    <a:srgbClr val="E5A800"/>
    <a:srgbClr val="FFCF4C"/>
    <a:srgbClr val="A03333"/>
    <a:srgbClr val="900000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2799" autoAdjust="0"/>
  </p:normalViewPr>
  <p:slideViewPr>
    <p:cSldViewPr snapToGrid="0">
      <p:cViewPr varScale="1">
        <p:scale>
          <a:sx n="105" d="100"/>
          <a:sy n="105" d="100"/>
        </p:scale>
        <p:origin x="417" y="57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Independent and identically distributed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Probabilistic Reasoning (3): Sampling Methods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</a:t>
            </a:r>
            <a:r>
              <a:rPr lang="en-US" dirty="0" err="1"/>
              <a:t>Touretzky</a:t>
            </a:r>
            <a:endParaRPr lang="en-US" dirty="0"/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with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5735256" cy="49377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sample values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Find the corresponding rows in the conditional probability table (CPT):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=〈0.5,0.5〉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Simple approach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rand(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If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Sample=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𝑟𝑢𝑒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Else</a:t>
                </a:r>
              </a:p>
              <a:p>
                <a:pPr lvl="2"/>
                <a:r>
                  <a:rPr lang="en-US" dirty="0"/>
                  <a:t>Sample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735256" cy="4937760"/>
              </a:xfrm>
              <a:blipFill rotWithShape="0">
                <a:blip r:embed="rId2"/>
                <a:stretch>
                  <a:fillRect l="-956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623221" y="2642292"/>
          <a:ext cx="2057401" cy="1981200"/>
        </p:xfrm>
        <a:graphic>
          <a:graphicData uri="http://schemas.openxmlformats.org/drawingml/2006/table">
            <a:tbl>
              <a:tblPr/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93688" y="2185092"/>
                <a:ext cx="10183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  <a:sym typeface="Symbol"/>
                        </a:rPr>
                        <m:t>𝐏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sym typeface="Symbol"/>
                        </a:rPr>
                        <m:t>𝑆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2000" dirty="0">
                  <a:sym typeface="Symbol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688" y="2185092"/>
                <a:ext cx="10183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 bwMode="auto">
          <a:xfrm>
            <a:off x="6623220" y="3632892"/>
            <a:ext cx="2057400" cy="990600"/>
          </a:xfrm>
          <a:prstGeom prst="rect">
            <a:avLst/>
          </a:prstGeom>
          <a:solidFill>
            <a:srgbClr val="FFFF00">
              <a:alpha val="37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Sampling (Forward Sampling)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Directly generate samples from prior distribution and conditional distribution specified by Bayes’ Net (i.e., without considering any evidence)</a:t>
            </a:r>
          </a:p>
          <a:p>
            <a:pPr lvl="1"/>
            <a:r>
              <a:rPr lang="en-US" dirty="0"/>
              <a:t>Create a topological ordering based on the DAG of Bayes’ Net</a:t>
            </a:r>
          </a:p>
          <a:p>
            <a:pPr lvl="2"/>
            <a:r>
              <a:rPr lang="en-US" dirty="0"/>
              <a:t>A node can only appear after all of its ancestors in the graph</a:t>
            </a:r>
          </a:p>
          <a:p>
            <a:pPr lvl="1"/>
            <a:r>
              <a:rPr lang="en-US" dirty="0"/>
              <a:t>Sample each variable in turn, conditioned on the values of its parents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2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660900" cy="22557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Valid topological ordering: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the ordering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sample variables in turn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660900" cy="2255748"/>
              </a:xfrm>
              <a:blipFill rotWithShape="0">
                <a:blip r:embed="rId2"/>
                <a:stretch>
                  <a:fillRect l="-1307" t="-4595" r="-392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0" idx="5"/>
            <a:endCxn id="22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22" idx="4"/>
            <a:endCxn id="23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1" idx="4"/>
            <a:endCxn id="23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62917"/>
              </p:ext>
            </p:extLst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0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660900" cy="22557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Valid topological ordering: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Use the ordering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sample variables in turn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660900" cy="2255748"/>
              </a:xfrm>
              <a:blipFill rotWithShape="0">
                <a:blip r:embed="rId2"/>
                <a:stretch>
                  <a:fillRect l="-1307" t="-4595" r="-392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2" name="Straight Arrow Connector 31"/>
          <p:cNvCxnSpPr>
            <a:stCxn id="28" idx="3"/>
            <a:endCxn id="29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28" idx="5"/>
            <a:endCxn id="30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30" idx="4"/>
            <a:endCxn id="31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29" idx="4"/>
            <a:endCxn id="31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2548" y="3576777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fr-FR" dirty="0"/>
                  <a:t>Sample from </a:t>
                </a:r>
                <a14:m>
                  <m:oMath xmlns:m="http://schemas.openxmlformats.org/officeDocument/2006/math">
                    <m:r>
                      <a:rPr lang="fr-FR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〈0.5,0.5〉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Sample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〈0.1,0.9〉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Sample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〈0.8,0.2〉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Sample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〈0.9,0.1〉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 err="1"/>
                  <a:t>Sampled</a:t>
                </a:r>
                <a:r>
                  <a:rPr lang="fr-FR" dirty="0"/>
                  <a:t> value: 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8" y="3576777"/>
                <a:ext cx="45720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85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can use the samples to estimate probability of an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𝑠𝑎𝑚𝑝𝑙𝑒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approximation becomes exact (called </a:t>
                </a:r>
                <a:r>
                  <a:rPr lang="en-US" b="1" dirty="0"/>
                  <a:t>consistent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0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219199"/>
                <a:ext cx="4766733" cy="42883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r>
                  <a:rPr lang="en-US" dirty="0"/>
                  <a:t> times according to this sampling procedure, if you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times, then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219199"/>
                <a:ext cx="4766733" cy="4288367"/>
              </a:xfrm>
              <a:blipFill rotWithShape="0">
                <a:blip r:embed="rId2"/>
                <a:stretch>
                  <a:fillRect l="-1279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0" idx="5"/>
            <a:endCxn id="22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22" idx="4"/>
            <a:endCxn id="23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1" idx="4"/>
            <a:endCxn id="23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53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query is conditional (posterior) probability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</m:oMath>
                </a14:m>
                <a:r>
                  <a:rPr lang="en-US" dirty="0"/>
                  <a:t>, then need to “reject” the direct samples that do not match the evidence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23562" y="5887323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Inefficient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query is conditional (posterior) probability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</m:oMath>
                </a14:m>
                <a:r>
                  <a:rPr lang="en-US" dirty="0"/>
                  <a:t>, then need to “reject” the direct samples that do not match the evidence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23562" y="5887323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Inefficient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1993" y="3529396"/>
                <a:ext cx="5456558" cy="1910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den>
                    </m:f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𝐞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we know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𝐏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𝐞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93" y="3529396"/>
                <a:ext cx="5456558" cy="1910588"/>
              </a:xfrm>
              <a:prstGeom prst="rect">
                <a:avLst/>
              </a:prstGeom>
              <a:blipFill rotWithShape="0">
                <a:blip r:embed="rId3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88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724400" cy="4937760"/>
              </a:xfrm>
            </p:spPr>
            <p:txBody>
              <a:bodyPr/>
              <a:lstStyle/>
              <a:p>
                <a:r>
                  <a:rPr lang="en-US" dirty="0"/>
                  <a:t>You get 100 direct samples</a:t>
                </a:r>
              </a:p>
              <a:p>
                <a:pPr lvl="1"/>
                <a:r>
                  <a:rPr lang="en-US" dirty="0"/>
                  <a:t>73 have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, of which 12 have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27 have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, of which 8 have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a reasonable estimate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73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None of the above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724400" cy="4937760"/>
              </a:xfrm>
              <a:blipFill>
                <a:blip r:embed="rId2"/>
                <a:stretch>
                  <a:fillRect l="-1290" t="-1235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9" idx="4"/>
            <a:endCxn id="1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8" idx="4"/>
            <a:endCxn id="1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79572"/>
              </p:ext>
            </p:extLst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52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(Not required) How to improve reject sampling? Let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be all the random variables in a BN. In each iteration (of getting a direct sample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), no need to get the value of all the random variables. Stop sampling remaining variables immediately if </a:t>
                </a:r>
              </a:p>
              <a:p>
                <a:pPr lvl="1"/>
                <a:r>
                  <a:rPr lang="en-US" dirty="0"/>
                  <a:t>There is a mismatch with evidence</a:t>
                </a:r>
              </a:p>
              <a:p>
                <a:pPr lvl="1"/>
                <a:r>
                  <a:rPr lang="en-US" dirty="0"/>
                  <a:t>Values of all variables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are already sampled</a:t>
                </a:r>
              </a:p>
              <a:p>
                <a:pPr lvl="2"/>
                <a:r>
                  <a:rPr lang="en-US" dirty="0"/>
                  <a:t>There may be additional variables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1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besides the query variables and the evidence variables. We don’t need to know their values exactly unless their ordering index is smaller than that of the variables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6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Probability Models and Probabilistic Inference</a:t>
            </a:r>
          </a:p>
          <a:p>
            <a:endParaRPr lang="en-US" dirty="0"/>
          </a:p>
          <a:p>
            <a:r>
              <a:rPr lang="en-US" dirty="0"/>
              <a:t>Basics of Bayes’ Net</a:t>
            </a:r>
          </a:p>
          <a:p>
            <a:pPr lvl="1"/>
            <a:r>
              <a:rPr lang="en-US" dirty="0"/>
              <a:t>Independence</a:t>
            </a:r>
          </a:p>
          <a:p>
            <a:pPr lvl="1"/>
            <a:r>
              <a:rPr lang="en-US" dirty="0"/>
              <a:t>Exact Inference</a:t>
            </a:r>
          </a:p>
          <a:p>
            <a:endParaRPr lang="en-US" dirty="0"/>
          </a:p>
          <a:p>
            <a:r>
              <a:rPr lang="en-US" dirty="0"/>
              <a:t>Real problems: very large network, hard to compute conditional probabilities exactly (computationally expensive)</a:t>
            </a:r>
          </a:p>
          <a:p>
            <a:endParaRPr lang="en-US" dirty="0"/>
          </a:p>
          <a:p>
            <a:r>
              <a:rPr lang="en-US" dirty="0"/>
              <a:t>Today: Sampling methods for approximate inference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73400"/>
          </a:xfrm>
        </p:spPr>
        <p:txBody>
          <a:bodyPr>
            <a:normAutofit/>
          </a:bodyPr>
          <a:lstStyle/>
          <a:p>
            <a:r>
              <a:rPr lang="en-US" dirty="0"/>
              <a:t>Likelihood Weighting</a:t>
            </a:r>
          </a:p>
          <a:p>
            <a:pPr lvl="1"/>
            <a:r>
              <a:rPr lang="en-US" dirty="0"/>
              <a:t>Generate only samples that agree with evidence and weight them according to likelihood of evidence</a:t>
            </a:r>
          </a:p>
          <a:p>
            <a:pPr lvl="1"/>
            <a:r>
              <a:rPr lang="en-US" dirty="0"/>
              <a:t>More efficient than reject sampling</a:t>
            </a:r>
          </a:p>
          <a:p>
            <a:pPr lvl="1"/>
            <a:r>
              <a:rPr lang="en-US" dirty="0"/>
              <a:t>A particular instance of the general statistical technique of importance sampling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379327"/>
                  </p:ext>
                </p:extLst>
              </p:nvPr>
            </p:nvGraphicFramePr>
            <p:xfrm>
              <a:off x="1586270" y="4234290"/>
              <a:ext cx="6096000" cy="201984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675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Likelihood Weighting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5408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 Initialize counter </a:t>
                          </a:r>
                          <a:r>
                            <a:rPr lang="en-US" b="1" dirty="0"/>
                            <a:t>N </a:t>
                          </a:r>
                          <a:r>
                            <a:rPr lang="en-US" dirty="0"/>
                            <a:t>for query variables 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oMath>
                          </a14:m>
                          <a:r>
                            <a:rPr lang="en-US" dirty="0"/>
                            <a:t> to be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b="1" dirty="0"/>
                        </a:p>
                        <a:p>
                          <a:r>
                            <a:rPr lang="en-US" dirty="0"/>
                            <a:t>2. Run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dirty="0"/>
                            <a:t> iterations. In each iteration,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get a sample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⋅)</m:t>
                              </m:r>
                            </m:oMath>
                          </a14:m>
                          <a:r>
                            <a:rPr lang="en-US" dirty="0"/>
                            <a:t> of all variables that is consistent with evidence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together with a weight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dirty="0"/>
                            <a:t>. Set </a:t>
                          </a:r>
                          <a:r>
                            <a:rPr lang="en-US" b="1" dirty="0"/>
                            <a:t>N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</m:oMath>
                          </a14:m>
                          <a:r>
                            <a:rPr lang="en-US" b="1" dirty="0"/>
                            <a:t>N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d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3. Normalize counter </a:t>
                          </a:r>
                          <a:r>
                            <a:rPr lang="en-US" b="1" dirty="0"/>
                            <a:t>N</a:t>
                          </a:r>
                          <a:r>
                            <a:rPr lang="en-US" dirty="0"/>
                            <a:t> to get estimation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smtClean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379327"/>
                  </p:ext>
                </p:extLst>
              </p:nvPr>
            </p:nvGraphicFramePr>
            <p:xfrm>
              <a:off x="1586270" y="4234290"/>
              <a:ext cx="6096000" cy="2019849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60960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Likelihood Weighting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6540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3897" r="-200" b="-11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9796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Get a sample together with a weight in likelihood weighting</a:t>
                </a:r>
              </a:p>
              <a:p>
                <a:pPr lvl="1"/>
                <a:r>
                  <a:rPr lang="en-US" dirty="0"/>
                  <a:t>Select a topological ordering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evidence variable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Else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𝑃𝑎𝑟𝑒𝑛𝑡𝑠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4660900" cy="50630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the ordering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0" dirty="0" err="1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a sample: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4660900" cy="5063067"/>
              </a:xfrm>
              <a:blipFill rotWithShape="0">
                <a:blip r:embed="rId2"/>
                <a:stretch>
                  <a:fillRect l="-1307" t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0" idx="5"/>
            <a:endCxn id="22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22" idx="4"/>
            <a:endCxn id="23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1" idx="4"/>
            <a:endCxn id="23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89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4660900" cy="50630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the ordering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0" dirty="0" err="1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a sample: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4660900" cy="5063067"/>
              </a:xfrm>
              <a:blipFill rotWithShape="0">
                <a:blip r:embed="rId2"/>
                <a:stretch>
                  <a:fillRect l="-1307" t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2902988"/>
                <a:ext cx="4572000" cy="36933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dirty="0"/>
                  <a:t>Initialize weight 𝑤=1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evidence variable. Update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not evidence variable. Sample from </a:t>
                </a:r>
                <a14:m>
                  <m:oMath xmlns:m="http://schemas.openxmlformats.org/officeDocument/2006/math">
                    <m:r>
                      <a:rPr lang="fr-FR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〈0.1,0.9〉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not evidence variable. </a:t>
                </a:r>
                <a:r>
                  <a:rPr lang="fr-FR" dirty="0"/>
                  <a:t>Sample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1" dirty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〈0.8,0.2〉</m:t>
                    </m:r>
                  </m:oMath>
                </a14:m>
                <a:r>
                  <a:rPr lang="fr-FR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evidence</a:t>
                </a:r>
                <a:r>
                  <a:rPr lang="fr-FR" dirty="0"/>
                  <a:t> variable.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=0.5×0.9=0.45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  <a:p>
                <a:pPr lvl="1"/>
                <a:r>
                  <a:rPr lang="fr-FR" dirty="0"/>
                  <a:t>Return: </a:t>
                </a:r>
                <a:r>
                  <a:rPr lang="fr-FR" dirty="0" err="1"/>
                  <a:t>Sampled</a:t>
                </a:r>
                <a:r>
                  <a:rPr lang="fr-FR" dirty="0"/>
                  <a:t> value: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/>
                  <a:t>,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0.45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02988"/>
                <a:ext cx="4572000" cy="3693319"/>
              </a:xfrm>
              <a:prstGeom prst="rect">
                <a:avLst/>
              </a:prstGeom>
              <a:blipFill rotWithShape="0">
                <a:blip r:embed="rId3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32" name="Straight Arrow Connector 31"/>
          <p:cNvCxnSpPr>
            <a:stCxn id="28" idx="3"/>
            <a:endCxn id="29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28" idx="5"/>
            <a:endCxn id="30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30" idx="4"/>
            <a:endCxn id="31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29" idx="4"/>
            <a:endCxn id="31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83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Likelihood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0753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Likelihood Weighting is consistent: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estimation converges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(see detailed proof in textbook)</a:t>
                </a:r>
              </a:p>
              <a:p>
                <a:pPr lvl="1"/>
                <a:r>
                  <a:rPr lang="en-US" dirty="0"/>
                  <a:t>A simple case: there is only one query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be set of all random variables. Let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be the set of non-evidence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07534"/>
              </a:xfrm>
              <a:blipFill rotWithShape="0">
                <a:blip r:embed="rId2"/>
                <a:stretch>
                  <a:fillRect l="-667" t="-227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8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Likelihood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0753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Likelihood Weighting is consistent: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estimation converges to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(see detailed proof in textbook)</a:t>
                </a:r>
              </a:p>
              <a:p>
                <a:pPr lvl="1"/>
                <a:r>
                  <a:rPr lang="en-US" dirty="0"/>
                  <a:t>A simple case: there is only one query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be set of all random variables. Let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 be the set of non-evidence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07534"/>
              </a:xfrm>
              <a:blipFill rotWithShape="0">
                <a:blip r:embed="rId2"/>
                <a:stretch>
                  <a:fillRect l="-667" t="-227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8658" y="3194613"/>
                <a:ext cx="8642430" cy="3697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When applying the likelihood weighting algorithm, in each iteration, a sample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sampled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Weight of a sample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Weighted probability of a sample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𝑊𝑆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𝑃𝑎𝑟𝑒𝑛𝑡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 posterior probability estimation based on the likelihood weighting algorithm is then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𝑊𝑆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𝑊𝑆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58" y="3194613"/>
                <a:ext cx="8642430" cy="3697807"/>
              </a:xfrm>
              <a:prstGeom prst="rect">
                <a:avLst/>
              </a:prstGeom>
              <a:blipFill rotWithShape="0">
                <a:blip r:embed="rId3"/>
                <a:stretch>
                  <a:fillRect l="-3952" t="-3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68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874871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Using likelihood weighting, if we get 100 samples with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total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and 400 samples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total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what is an estimate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874871" cy="4937760"/>
              </a:xfrm>
              <a:blipFill rotWithShape="0">
                <a:blip r:embed="rId2"/>
                <a:stretch>
                  <a:fillRect l="-1250" t="-2099" r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9" idx="4"/>
            <a:endCxn id="1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8" idx="4"/>
            <a:endCxn id="1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58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4874871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Using likelihood weighting, if we get 100 samples with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total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and 400 samples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total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what is an estimate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4874871" cy="4937760"/>
              </a:xfrm>
              <a:blipFill rotWithShape="0">
                <a:blip r:embed="rId2"/>
                <a:stretch>
                  <a:fillRect l="-1250" t="-2099" r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9" idx="4"/>
            <a:endCxn id="1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8" idx="4"/>
            <a:endCxn id="1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94000" y="4787899"/>
                <a:ext cx="3644900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4787899"/>
                <a:ext cx="3644900" cy="6173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59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Recap: Direct sampling methods (including rejection sampling and likelihood weighting) generate each new sample from scratch</a:t>
            </a:r>
          </a:p>
          <a:p>
            <a:endParaRPr lang="en-US" dirty="0"/>
          </a:p>
          <a:p>
            <a:r>
              <a:rPr lang="en-US" dirty="0"/>
              <a:t>Markov chain Monte Carlo (MCMC): Generate a new sample by making a random change to the preceding sample</a:t>
            </a:r>
          </a:p>
          <a:p>
            <a:pPr lvl="1"/>
            <a:r>
              <a:rPr lang="en-US" dirty="0"/>
              <a:t>Recall: simulated annealing (also can be seen as a member of MCMC family)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35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particular form of MCMC suited for Bayes Net</a:t>
                </a:r>
              </a:p>
              <a:p>
                <a:endParaRPr lang="en-US" dirty="0"/>
              </a:p>
              <a:p>
                <a:r>
                  <a:rPr lang="en-US" dirty="0"/>
                  <a:t>Given a sample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(consistent with evidence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en-US" dirty="0"/>
                  <a:t>), simulate a new sample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randomly sampling a value for one of the </a:t>
                </a:r>
                <a:r>
                  <a:rPr lang="en-US" dirty="0" err="1"/>
                  <a:t>nonevidence</a:t>
                </a:r>
                <a:r>
                  <a:rPr lang="en-US" dirty="0"/>
                  <a:t>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conditioned on the current values of the variables in the Markov blanket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Start from an initial sample, iteratively generating new samples.</a:t>
                </a:r>
              </a:p>
              <a:p>
                <a:r>
                  <a:rPr lang="en-US" dirty="0"/>
                  <a:t>After generating enough samples, answer the query</a:t>
                </a:r>
              </a:p>
              <a:p>
                <a:endParaRPr lang="en-US" dirty="0"/>
              </a:p>
              <a:p>
                <a:r>
                  <a:rPr lang="en-US" dirty="0"/>
                  <a:t>How to choose the </a:t>
                </a:r>
                <a:r>
                  <a:rPr lang="en-US" dirty="0" err="1"/>
                  <a:t>nonevidence</a:t>
                </a:r>
                <a:r>
                  <a:rPr lang="en-US" dirty="0"/>
                  <a:t> variable?</a:t>
                </a:r>
              </a:p>
              <a:p>
                <a:pPr lvl="1"/>
                <a:r>
                  <a:rPr lang="en-US" dirty="0"/>
                  <a:t>Option 1: Go through all the </a:t>
                </a:r>
                <a:r>
                  <a:rPr lang="en-US" dirty="0" err="1"/>
                  <a:t>nonevidence</a:t>
                </a:r>
                <a:r>
                  <a:rPr lang="en-US" dirty="0"/>
                  <a:t> variable in turn based on an arbitrary order (not necessarily a topological order)</a:t>
                </a:r>
              </a:p>
              <a:p>
                <a:pPr lvl="1"/>
                <a:r>
                  <a:rPr lang="en-US" dirty="0"/>
                  <a:t>Option 2: Randomly choose a non-evidence variable uniformly randomly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2469" r="-370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6812" y="3390947"/>
            <a:ext cx="5361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Markov blanket=parents + children + children’s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9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Law of large numbers (LLN): the average of the results obtained from a large number of trials should be close to the expected value, and will tend to become closer as more trials are performed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i.i.d</a:t>
                </a:r>
                <a:r>
                  <a:rPr lang="en-US" dirty="0"/>
                  <a:t>. Lebesgue </a:t>
                </a:r>
                <a:r>
                  <a:rPr lang="en-US" dirty="0" err="1"/>
                  <a:t>integrable</a:t>
                </a:r>
                <a:r>
                  <a:rPr lang="en-US" dirty="0"/>
                  <a:t> random variables with expected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Then the sample average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converges to the expected value, i.e.,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Weak law: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Strong law: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Express the quantity we want to know as the expected value of a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Generate sample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(which are i.i.d random variables) and the sample average should converge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370" t="-222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93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8"/>
                <a:ext cx="6547412" cy="513715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r>
                  <a:rPr lang="en-US" dirty="0"/>
                  <a:t>Order of non-evidence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Initial sample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. Get new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. Get new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and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and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8"/>
                <a:ext cx="6547412" cy="5137152"/>
              </a:xfrm>
              <a:blipFill rotWithShape="0">
                <a:blip r:embed="rId2"/>
                <a:stretch>
                  <a:fillRect l="-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7501360" y="2521215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91760" y="3359415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10960" y="3359415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501360" y="4121415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0"/>
          </p:cNvCxnSpPr>
          <p:nvPr/>
        </p:nvCxnSpPr>
        <p:spPr bwMode="auto">
          <a:xfrm flipH="1">
            <a:off x="7310860" y="2846419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0" idx="5"/>
            <a:endCxn id="22" idx="0"/>
          </p:cNvCxnSpPr>
          <p:nvPr/>
        </p:nvCxnSpPr>
        <p:spPr bwMode="auto">
          <a:xfrm>
            <a:off x="8216808" y="2846419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22" idx="4"/>
            <a:endCxn id="23" idx="7"/>
          </p:cNvCxnSpPr>
          <p:nvPr/>
        </p:nvCxnSpPr>
        <p:spPr bwMode="auto">
          <a:xfrm flipH="1">
            <a:off x="8216808" y="3740415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1" idx="4"/>
            <a:endCxn id="23" idx="1"/>
          </p:cNvCxnSpPr>
          <p:nvPr/>
        </p:nvCxnSpPr>
        <p:spPr bwMode="auto">
          <a:xfrm>
            <a:off x="7310860" y="3740415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42595" y="5662068"/>
                <a:ext cx="49964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How to compute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? Exact inference!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595" y="5662068"/>
                <a:ext cx="4996405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73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975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8"/>
                <a:ext cx="6547412" cy="513715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r>
                  <a:rPr lang="en-US" dirty="0"/>
                  <a:t>Order of non-evidence variables: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Initial sample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. Get new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. Get new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and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 and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8"/>
                <a:ext cx="6547412" cy="5137152"/>
              </a:xfrm>
              <a:blipFill rotWithShape="0">
                <a:blip r:embed="rId2"/>
                <a:stretch>
                  <a:fillRect l="-93" t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7501360" y="2521215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91760" y="3359415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10960" y="3359415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501360" y="4121415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0"/>
          </p:cNvCxnSpPr>
          <p:nvPr/>
        </p:nvCxnSpPr>
        <p:spPr bwMode="auto">
          <a:xfrm flipH="1">
            <a:off x="7310860" y="2846419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>
            <a:stCxn id="20" idx="5"/>
            <a:endCxn id="22" idx="0"/>
          </p:cNvCxnSpPr>
          <p:nvPr/>
        </p:nvCxnSpPr>
        <p:spPr bwMode="auto">
          <a:xfrm>
            <a:off x="8216808" y="2846419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22" idx="4"/>
            <a:endCxn id="23" idx="7"/>
          </p:cNvCxnSpPr>
          <p:nvPr/>
        </p:nvCxnSpPr>
        <p:spPr bwMode="auto">
          <a:xfrm flipH="1">
            <a:off x="8216808" y="3740415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>
            <a:stCxn id="21" idx="4"/>
            <a:endCxn id="23" idx="1"/>
          </p:cNvCxnSpPr>
          <p:nvPr/>
        </p:nvCxnSpPr>
        <p:spPr bwMode="auto">
          <a:xfrm>
            <a:off x="7310860" y="3740415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42595" y="5662068"/>
                <a:ext cx="49964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How to compute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? Exact inference!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595" y="5662068"/>
                <a:ext cx="4996405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73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42930" y="2252770"/>
                <a:ext cx="4772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Markov Blanket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Sample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30" y="2252770"/>
                <a:ext cx="47723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04434" y="3087333"/>
                <a:ext cx="563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Markov Blanket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Sample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4" y="3087333"/>
                <a:ext cx="563571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7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42930" y="4024080"/>
                <a:ext cx="4772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Markov Blanket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Sample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30" y="4024080"/>
                <a:ext cx="47723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2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31576" y="4960827"/>
                <a:ext cx="5635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Markov Blanket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Sample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76" y="4960827"/>
                <a:ext cx="563571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6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758904" y="4323925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same as old sample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292999" y="3777202"/>
            <a:ext cx="525928" cy="71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339805" y="4526292"/>
            <a:ext cx="419099" cy="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58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through exact inference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6578144" y="248469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68544" y="332289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87744" y="332289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78144" y="4084898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3" name="Straight Arrow Connector 12"/>
          <p:cNvCxnSpPr>
            <a:stCxn id="9" idx="3"/>
            <a:endCxn id="10" idx="0"/>
          </p:cNvCxnSpPr>
          <p:nvPr/>
        </p:nvCxnSpPr>
        <p:spPr bwMode="auto">
          <a:xfrm flipH="1">
            <a:off x="6387644" y="2809902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9" idx="5"/>
            <a:endCxn id="11" idx="0"/>
          </p:cNvCxnSpPr>
          <p:nvPr/>
        </p:nvCxnSpPr>
        <p:spPr bwMode="auto">
          <a:xfrm>
            <a:off x="7293592" y="2809902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1" idx="4"/>
            <a:endCxn id="12" idx="7"/>
          </p:cNvCxnSpPr>
          <p:nvPr/>
        </p:nvCxnSpPr>
        <p:spPr bwMode="auto">
          <a:xfrm flipH="1">
            <a:off x="7293592" y="3703898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4"/>
            <a:endCxn id="12" idx="1"/>
          </p:cNvCxnSpPr>
          <p:nvPr/>
        </p:nvCxnSpPr>
        <p:spPr bwMode="auto">
          <a:xfrm>
            <a:off x="6387644" y="3703898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578144" y="1798898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492544" y="4389698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130344" y="3094298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8254544" y="3094298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23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through exact inference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8502" y="2893959"/>
                <a:ext cx="4572000" cy="22892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,+</m:t>
                          </m:r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=0.5×0.1×0.2=0.01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e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=0.5×0.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×0.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𝑁𝑜𝑟𝑚𝑎𝑙𝑖𝑧𝑒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(〈0.01,0.2〉)=〈0.0476,0.9524〉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2" y="2893959"/>
                <a:ext cx="4572000" cy="2289281"/>
              </a:xfrm>
              <a:prstGeom prst="rect">
                <a:avLst/>
              </a:prstGeom>
              <a:blipFill rotWithShape="0">
                <a:blip r:embed="rId3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 bwMode="auto">
          <a:xfrm>
            <a:off x="6578144" y="248469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68544" y="332289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87744" y="332289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78144" y="4084898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3" name="Straight Arrow Connector 12"/>
          <p:cNvCxnSpPr>
            <a:stCxn id="9" idx="3"/>
            <a:endCxn id="10" idx="0"/>
          </p:cNvCxnSpPr>
          <p:nvPr/>
        </p:nvCxnSpPr>
        <p:spPr bwMode="auto">
          <a:xfrm flipH="1">
            <a:off x="6387644" y="2809902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9" idx="5"/>
            <a:endCxn id="11" idx="0"/>
          </p:cNvCxnSpPr>
          <p:nvPr/>
        </p:nvCxnSpPr>
        <p:spPr bwMode="auto">
          <a:xfrm>
            <a:off x="7293592" y="2809902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1" idx="4"/>
            <a:endCxn id="12" idx="7"/>
          </p:cNvCxnSpPr>
          <p:nvPr/>
        </p:nvCxnSpPr>
        <p:spPr bwMode="auto">
          <a:xfrm flipH="1">
            <a:off x="7293592" y="3703898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4"/>
            <a:endCxn id="12" idx="1"/>
          </p:cNvCxnSpPr>
          <p:nvPr/>
        </p:nvCxnSpPr>
        <p:spPr bwMode="auto">
          <a:xfrm>
            <a:off x="6387644" y="3703898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24201"/>
              </p:ext>
            </p:extLst>
          </p:nvPr>
        </p:nvGraphicFramePr>
        <p:xfrm>
          <a:off x="6578144" y="1798898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61490"/>
              </p:ext>
            </p:extLst>
          </p:nvPr>
        </p:nvGraphicFramePr>
        <p:xfrm>
          <a:off x="7492544" y="4389698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07914"/>
              </p:ext>
            </p:extLst>
          </p:nvPr>
        </p:nvGraphicFramePr>
        <p:xfrm>
          <a:off x="5130344" y="3094298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79693"/>
              </p:ext>
            </p:extLst>
          </p:nvPr>
        </p:nvGraphicFramePr>
        <p:xfrm>
          <a:off x="8254544" y="3094298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41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219200"/>
                <a:ext cx="46101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/>
                  <a:t>. Initial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Current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:r>
                  <a:rPr lang="en-US" b="1" dirty="0"/>
                  <a:t>NOT</a:t>
                </a:r>
                <a:r>
                  <a:rPr lang="en-US" dirty="0"/>
                  <a:t> a possible next sample when using Gibbs sampling?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219200"/>
                <a:ext cx="4610100" cy="4937760"/>
              </a:xfrm>
              <a:blipFill rotWithShape="0">
                <a:blip r:embed="rId2"/>
                <a:stretch>
                  <a:fillRect l="-1323" t="-1235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9" idx="4"/>
            <a:endCxn id="1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8" idx="4"/>
            <a:endCxn id="1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588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1" y="1219200"/>
                <a:ext cx="4610100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/>
                  <a:t>. Initial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Current sample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:r>
                  <a:rPr lang="en-US" b="1" dirty="0"/>
                  <a:t>NOT</a:t>
                </a:r>
                <a:r>
                  <a:rPr lang="en-US" dirty="0"/>
                  <a:t> a possible next sample when using Gibbs sampling?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1" y="1219200"/>
                <a:ext cx="4610100" cy="4937760"/>
              </a:xfrm>
              <a:blipFill rotWithShape="0">
                <a:blip r:embed="rId2"/>
                <a:stretch>
                  <a:fillRect l="-1323" t="-1235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239000" y="2971800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400" y="3733800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0"/>
          </p:cNvCxnSpPr>
          <p:nvPr/>
        </p:nvCxnSpPr>
        <p:spPr bwMode="auto">
          <a:xfrm flipH="1">
            <a:off x="6438900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7" idx="5"/>
            <a:endCxn id="9" idx="0"/>
          </p:cNvCxnSpPr>
          <p:nvPr/>
        </p:nvCxnSpPr>
        <p:spPr bwMode="auto">
          <a:xfrm>
            <a:off x="7344848" y="2458804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2"/>
          <p:cNvCxnSpPr>
            <a:stCxn id="9" idx="4"/>
            <a:endCxn id="10" idx="7"/>
          </p:cNvCxnSpPr>
          <p:nvPr/>
        </p:nvCxnSpPr>
        <p:spPr bwMode="auto">
          <a:xfrm flipH="1">
            <a:off x="7344848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>
            <a:stCxn id="8" idx="4"/>
            <a:endCxn id="10" idx="1"/>
          </p:cNvCxnSpPr>
          <p:nvPr/>
        </p:nvCxnSpPr>
        <p:spPr bwMode="auto">
          <a:xfrm>
            <a:off x="6438900" y="3352800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629400" y="1447800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7543800" y="4038600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1816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8305800" y="2743200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46024" y="5887323"/>
            <a:ext cx="515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Can only change at most one </a:t>
            </a:r>
            <a:r>
              <a:rPr lang="en-US" b="1" dirty="0" err="1">
                <a:solidFill>
                  <a:srgbClr val="0070C0"/>
                </a:solidFill>
              </a:rPr>
              <a:t>nonevidence</a:t>
            </a:r>
            <a:r>
              <a:rPr lang="en-US" dirty="0">
                <a:solidFill>
                  <a:srgbClr val="0070C0"/>
                </a:solidFill>
              </a:rPr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2918376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Following this process and get 100 samples</a:t>
                </a:r>
              </a:p>
              <a:p>
                <a:r>
                  <a:rPr lang="en-US" dirty="0"/>
                  <a:t>Assume you get 31 samples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, 69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7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Following this process and get 100 samples</a:t>
                </a:r>
              </a:p>
              <a:p>
                <a:r>
                  <a:rPr lang="en-US" dirty="0"/>
                  <a:t>Assume you get 31 samples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, 69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48823" y="3074572"/>
                <a:ext cx="2906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≈〈0.31,0.69〉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23" y="3074572"/>
                <a:ext cx="290624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74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11" y="1500448"/>
            <a:ext cx="7247467" cy="2961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3268" y="4660924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samples are generated in total?</a:t>
            </a:r>
          </a:p>
        </p:txBody>
      </p:sp>
    </p:spTree>
    <p:extLst>
      <p:ext uri="{BB962C8B-B14F-4D97-AF65-F5344CB8AC3E}">
        <p14:creationId xmlns:p14="http://schemas.microsoft.com/office/powerpoint/2010/main" val="2039537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11" y="1500448"/>
            <a:ext cx="7247467" cy="2961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3268" y="4660924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samples are generated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4668" y="5044980"/>
                <a:ext cx="1114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668" y="5044980"/>
                <a:ext cx="11146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9214" y="2565827"/>
                <a:ext cx="3550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4" y="2565827"/>
                <a:ext cx="355033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1B6F86-ACFE-4BB1-9CC6-DDB30E78B6C2}"/>
                  </a:ext>
                </a:extLst>
              </p:cNvPr>
              <p:cNvSpPr txBox="1"/>
              <p:nvPr/>
            </p:nvSpPr>
            <p:spPr>
              <a:xfrm>
                <a:off x="2588525" y="5490949"/>
                <a:ext cx="4076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However,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samples are counted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1B6F86-ACFE-4BB1-9CC6-DDB30E78B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525" y="5490949"/>
                <a:ext cx="4076180" cy="369332"/>
              </a:xfrm>
              <a:prstGeom prst="rect">
                <a:avLst/>
              </a:prstGeom>
              <a:blipFill>
                <a:blip r:embed="rId5"/>
                <a:stretch>
                  <a:fillRect l="-134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6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4458" cy="35422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Bag 1: two gold coins. Bag 2: two pennies. Bag 3: one of each.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Bag is chosen at random, and one coin from it is selected at random</a:t>
            </a:r>
            <a:r>
              <a:rPr lang="en-US" dirty="0"/>
              <a:t>; </a:t>
            </a:r>
            <a:r>
              <a:rPr lang="en-US" dirty="0">
                <a:solidFill>
                  <a:srgbClr val="00B050"/>
                </a:solidFill>
              </a:rPr>
              <a:t>the coin is gold</a:t>
            </a:r>
          </a:p>
          <a:p>
            <a:endParaRPr lang="en-US" dirty="0"/>
          </a:p>
          <a:p>
            <a:r>
              <a:rPr lang="en-US" dirty="0"/>
              <a:t>What is the probability that the other coin is gold given the observation?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05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05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39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34" y="445458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4" y="3844982"/>
            <a:ext cx="108959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68" y="4419630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028865" y="2659196"/>
            <a:ext cx="228600" cy="228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5" name="Straight Arrow Connector 14"/>
          <p:cNvCxnSpPr>
            <a:stCxn id="14" idx="4"/>
            <a:endCxn id="10" idx="0"/>
          </p:cNvCxnSpPr>
          <p:nvPr/>
        </p:nvCxnSpPr>
        <p:spPr bwMode="auto">
          <a:xfrm flipH="1">
            <a:off x="6053331" y="2887796"/>
            <a:ext cx="1089834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4" idx="4"/>
            <a:endCxn id="7" idx="0"/>
          </p:cNvCxnSpPr>
          <p:nvPr/>
        </p:nvCxnSpPr>
        <p:spPr bwMode="auto">
          <a:xfrm>
            <a:off x="7143165" y="2887796"/>
            <a:ext cx="1151637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4" idx="4"/>
            <a:endCxn id="12" idx="0"/>
          </p:cNvCxnSpPr>
          <p:nvPr/>
        </p:nvCxnSpPr>
        <p:spPr bwMode="auto">
          <a:xfrm>
            <a:off x="7143165" y="2887796"/>
            <a:ext cx="53166" cy="957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82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1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10" y="5403934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46" y="5368982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>
            <a:off x="7204169" y="4944333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71003" y="4962089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069307" y="4945812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936141" y="4963568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8308558" y="4936935"/>
            <a:ext cx="150920" cy="408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8175392" y="4954691"/>
            <a:ext cx="133165" cy="390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8" y="445606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us-gold-coins-photo-by-kevindoo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3" y="5405972"/>
            <a:ext cx="304800" cy="3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41" y="4412231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96" y="5362144"/>
            <a:ext cx="344750" cy="3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2350" y="4680142"/>
                <a:ext cx="4724825" cy="114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Try 3000 times.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P(other coin is gold | first coin is gold)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#(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first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coin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gold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other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coin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gold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#(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first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coin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gold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0" y="4680142"/>
                <a:ext cx="4724825" cy="1149930"/>
              </a:xfrm>
              <a:prstGeom prst="rect">
                <a:avLst/>
              </a:prstGeom>
              <a:blipFill rotWithShape="0">
                <a:blip r:embed="rId7"/>
                <a:stretch>
                  <a:fillRect l="-1161" t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561764" y="2012835"/>
            <a:ext cx="295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Defines the probability model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3893" y="3416052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This is the evidence</a:t>
            </a:r>
          </a:p>
        </p:txBody>
      </p:sp>
    </p:spTree>
    <p:extLst>
      <p:ext uri="{BB962C8B-B14F-4D97-AF65-F5344CB8AC3E}">
        <p14:creationId xmlns:p14="http://schemas.microsoft.com/office/powerpoint/2010/main" val="109093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1"/>
                <a:ext cx="8229600" cy="39855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Why Gibbs Sampling works?</a:t>
                </a:r>
              </a:p>
              <a:p>
                <a:endParaRPr lang="en-US" dirty="0"/>
              </a:p>
              <a:p>
                <a:r>
                  <a:rPr lang="en-US" dirty="0"/>
                  <a:t>The sampling process can be seen as a Markov Chain</a:t>
                </a:r>
              </a:p>
              <a:p>
                <a:pPr lvl="1"/>
                <a:r>
                  <a:rPr lang="en-US" dirty="0"/>
                  <a:t>State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: An assignment to all variables, must be consistent with evidence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Transition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decided by the ordering of choosing </a:t>
                </a:r>
                <a:r>
                  <a:rPr lang="en-US" dirty="0" err="1"/>
                  <a:t>nonevidence</a:t>
                </a:r>
                <a:r>
                  <a:rPr lang="en-US" dirty="0"/>
                  <a:t> variable, and the conditional probability defined by the Bayes’ Net. Can only transit to “neighboring” states, i.e., states with at most one variable being different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1"/>
                <a:ext cx="8229600" cy="3985548"/>
              </a:xfrm>
              <a:blipFill rotWithShape="0">
                <a:blip r:embed="rId2"/>
                <a:stretch>
                  <a:fillRect l="-741" t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95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162"/>
          <a:stretch/>
        </p:blipFill>
        <p:spPr>
          <a:xfrm>
            <a:off x="1107264" y="1322610"/>
            <a:ext cx="6553200" cy="4368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4979" y="5751490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G. Mori</a:t>
            </a:r>
          </a:p>
        </p:txBody>
      </p:sp>
    </p:spTree>
    <p:extLst>
      <p:ext uri="{BB962C8B-B14F-4D97-AF65-F5344CB8AC3E}">
        <p14:creationId xmlns:p14="http://schemas.microsoft.com/office/powerpoint/2010/main" val="1707299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Why Gibbs Sampling works?</a:t>
                </a:r>
              </a:p>
              <a:p>
                <a:endParaRPr lang="en-US" dirty="0"/>
              </a:p>
              <a:p>
                <a:r>
                  <a:rPr lang="en-US" dirty="0"/>
                  <a:t>The sampling process can be seen as a Markov Chain</a:t>
                </a:r>
              </a:p>
              <a:p>
                <a:endParaRPr lang="en-US" dirty="0"/>
              </a:p>
              <a:p>
                <a:r>
                  <a:rPr lang="en-US" dirty="0"/>
                  <a:t>The sampling process settles into a dynamic equilibrium and long-run fraction of time spent in each state is exactly proportional to its posterior probability (See detailed proof in textbook)</a:t>
                </a:r>
              </a:p>
              <a:p>
                <a:endParaRPr lang="en-US" dirty="0"/>
              </a:p>
              <a:p>
                <a:r>
                  <a:rPr lang="en-US" dirty="0"/>
                  <a:t>Gibbs sampling is consistent: Converges to true posterior distribution when #sampled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2099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96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Inference in Bayes Net</a:t>
            </a:r>
          </a:p>
          <a:p>
            <a:pPr lvl="1"/>
            <a:r>
              <a:rPr lang="en-US" dirty="0"/>
              <a:t>Direct (Forward) Sampling</a:t>
            </a:r>
          </a:p>
          <a:p>
            <a:pPr lvl="2"/>
            <a:r>
              <a:rPr lang="en-US" dirty="0"/>
              <a:t>Reject Sampling</a:t>
            </a:r>
          </a:p>
          <a:p>
            <a:pPr lvl="2"/>
            <a:r>
              <a:rPr lang="en-US" dirty="0"/>
              <a:t>Likelihood Weighting</a:t>
            </a:r>
          </a:p>
          <a:p>
            <a:pPr lvl="1"/>
            <a:r>
              <a:rPr lang="en-US" dirty="0"/>
              <a:t>Markov chain simulation</a:t>
            </a:r>
          </a:p>
          <a:p>
            <a:pPr lvl="2"/>
            <a:r>
              <a:rPr lang="en-US" dirty="0"/>
              <a:t>Gibbs Sampling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42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Tai Sing Lee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Approximate Inference</a:t>
            </a:r>
          </a:p>
          <a:p>
            <a:r>
              <a:rPr lang="en-US" dirty="0"/>
              <a:t>Direct Sampling</a:t>
            </a:r>
          </a:p>
          <a:p>
            <a:r>
              <a:rPr lang="en-US" dirty="0"/>
              <a:t>Markov Chain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For inference in BN, often interested in:</a:t>
                </a:r>
              </a:p>
              <a:p>
                <a:pPr lvl="1"/>
                <a:r>
                  <a:rPr lang="en-US" dirty="0"/>
                  <a:t>Posterior probability of taking on any value given some evidence: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Most likely explanation given some evidence: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Exact inference is intractable in large networks</a:t>
                </a:r>
              </a:p>
              <a:p>
                <a:pPr lvl="1"/>
                <a:r>
                  <a:rPr lang="en-US" dirty="0"/>
                  <a:t>Enumeration</a:t>
                </a:r>
              </a:p>
              <a:p>
                <a:pPr lvl="1"/>
                <a:r>
                  <a:rPr lang="en-US" dirty="0"/>
                  <a:t>Variable Elimination</a:t>
                </a:r>
              </a:p>
              <a:p>
                <a:endParaRPr lang="en-US" dirty="0"/>
              </a:p>
              <a:p>
                <a:r>
                  <a:rPr lang="en-US" dirty="0"/>
                  <a:t>Approximate inference in BN through sampling</a:t>
                </a:r>
              </a:p>
              <a:p>
                <a:pPr lvl="1"/>
                <a:r>
                  <a:rPr lang="en-US" dirty="0"/>
                  <a:t>If we can get samples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en-US" dirty="0"/>
                  <a:t> from the posterior distribution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can use these samples to approximate posterior distribution and/or most likely explanation (based on LLN)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5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Inference in BN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Approximate inference in BN through sampling</a:t>
                </a:r>
              </a:p>
              <a:p>
                <a:pPr lvl="1"/>
                <a:r>
                  <a:rPr lang="en-US" dirty="0"/>
                  <a:t>Assume we have some method for generating samples given a known probability distribution (e.g., uniform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 sample is an assignment of values to each variable in the network</a:t>
                </a:r>
              </a:p>
              <a:p>
                <a:pPr lvl="2"/>
                <a:r>
                  <a:rPr lang="en-US" dirty="0"/>
                  <a:t>Generally only interested in query variables after finish sampling</a:t>
                </a:r>
              </a:p>
              <a:p>
                <a:pPr lvl="1"/>
                <a:r>
                  <a:rPr lang="en-US" dirty="0"/>
                  <a:t>Use samples to approximately compute posterior probabilities</a:t>
                </a:r>
              </a:p>
              <a:p>
                <a:pPr lvl="1"/>
                <a:r>
                  <a:rPr lang="en-US" dirty="0"/>
                  <a:t>Queries can be issued after finish sampling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41" t="-123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8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Wet Grass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4234405" cy="509286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Variables: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𝐶𝑙𝑜𝑢𝑑𝑦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𝑆𝑝𝑟𝑖𝑛𝑘𝑙𝑒𝑟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𝑅𝑎𝑖𝑛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𝑊𝑒𝑡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𝐺𝑟𝑎𝑠𝑠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Domain of each variable: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𝑟𝑢𝑒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(+)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𝑎𝑙𝑠𝑒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(−)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𝐶𝑙𝑜𝑢𝑑𝑦</m:t>
                    </m:r>
                  </m:oMath>
                </a14:m>
                <a:r>
                  <a:rPr lang="en-US" dirty="0"/>
                  <a:t> if you know the sprinkler has been turned on and it rained,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Samples of 𝐶𝑙𝑜𝑢𝑑𝑦 given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≈0.7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4234405" cy="5092861"/>
              </a:xfrm>
              <a:blipFill rotWithShape="0">
                <a:blip r:embed="rId2"/>
                <a:stretch>
                  <a:fillRect l="-576" t="-1796" r="-2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283404" y="237250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Cloudy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673804" y="321070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bg1"/>
                </a:solidFill>
                <a:latin typeface="CMU Serif" pitchFamily="50" charset="0"/>
                <a:ea typeface="CMU Serif" pitchFamily="50" charset="0"/>
                <a:cs typeface="CMU Serif" pitchFamily="50" charset="0"/>
              </a:rPr>
              <a:t>Sprinkler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93004" y="3210708"/>
            <a:ext cx="838200" cy="381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Rain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283404" y="3972708"/>
            <a:ext cx="838200" cy="4572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MU Serif" pitchFamily="50" charset="0"/>
                <a:ea typeface="CMU Serif" pitchFamily="50" charset="0"/>
                <a:cs typeface="CMU Serif" pitchFamily="50" charset="0"/>
              </a:rPr>
              <a:t>Wet Grass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MU Serif" pitchFamily="50" charset="0"/>
              <a:ea typeface="CMU Serif" pitchFamily="50" charset="0"/>
              <a:cs typeface="CMU Serif" pitchFamily="50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11" idx="0"/>
          </p:cNvCxnSpPr>
          <p:nvPr/>
        </p:nvCxnSpPr>
        <p:spPr bwMode="auto">
          <a:xfrm flipH="1">
            <a:off x="6092904" y="2697712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>
            <a:stCxn id="10" idx="5"/>
            <a:endCxn id="12" idx="0"/>
          </p:cNvCxnSpPr>
          <p:nvPr/>
        </p:nvCxnSpPr>
        <p:spPr bwMode="auto">
          <a:xfrm>
            <a:off x="6998852" y="2697712"/>
            <a:ext cx="313252" cy="5129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2" idx="4"/>
            <a:endCxn id="13" idx="7"/>
          </p:cNvCxnSpPr>
          <p:nvPr/>
        </p:nvCxnSpPr>
        <p:spPr bwMode="auto">
          <a:xfrm flipH="1">
            <a:off x="6998852" y="3591708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>
            <a:stCxn id="11" idx="4"/>
            <a:endCxn id="13" idx="1"/>
          </p:cNvCxnSpPr>
          <p:nvPr/>
        </p:nvCxnSpPr>
        <p:spPr bwMode="auto">
          <a:xfrm>
            <a:off x="6092904" y="3591708"/>
            <a:ext cx="313252" cy="4479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283404" y="1762908"/>
          <a:ext cx="762000" cy="4572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197804" y="4353708"/>
          <a:ext cx="914400" cy="18230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.01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835604" y="3058308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.1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.9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959804" y="3058308"/>
          <a:ext cx="723900" cy="90869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.2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.8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6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for a Single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5735256" cy="49377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sample values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whose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with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〈0.5,0.5〉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Simple approach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rand(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If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Sample=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𝑟𝑢𝑒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Else</a:t>
                </a:r>
              </a:p>
              <a:p>
                <a:pPr lvl="2"/>
                <a:r>
                  <a:rPr lang="en-US" dirty="0"/>
                  <a:t>Sample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735256" cy="4937760"/>
              </a:xfrm>
              <a:blipFill rotWithShape="0">
                <a:blip r:embed="rId2"/>
                <a:stretch>
                  <a:fillRect l="-1063" t="-1235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10866" y="2467235"/>
                <a:ext cx="116647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latin typeface="Cambria Math" panose="02040503050406030204" pitchFamily="18" charset="0"/>
                          <a:sym typeface="Symbol"/>
                        </a:rPr>
                        <m:t>𝐏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sym typeface="Symbol"/>
                        </a:rPr>
                        <m:t>𝐶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ym typeface="Symbo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66" y="2467235"/>
                <a:ext cx="1166473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858000" y="3076835"/>
          <a:ext cx="19812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144" marR="7144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359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13313</TotalTime>
  <Words>4806</Words>
  <Application>Microsoft Office PowerPoint</Application>
  <PresentationFormat>On-screen Show (4:3)</PresentationFormat>
  <Paragraphs>1321</Paragraphs>
  <Slides>44</Slides>
  <Notes>5</Notes>
  <HiddenSlides>11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45 Helvetica Light</vt:lpstr>
      <vt:lpstr>CMU Serif</vt:lpstr>
      <vt:lpstr>Geneva</vt:lpstr>
      <vt:lpstr>华文新魏</vt:lpstr>
      <vt:lpstr>Arial</vt:lpstr>
      <vt:lpstr>Calibri</vt:lpstr>
      <vt:lpstr>Cambria Math</vt:lpstr>
      <vt:lpstr>Gill Sans MT</vt:lpstr>
      <vt:lpstr>Symbol</vt:lpstr>
      <vt:lpstr>Wingdings</vt:lpstr>
      <vt:lpstr>Wingdings 3</vt:lpstr>
      <vt:lpstr>RongYangTheme</vt:lpstr>
      <vt:lpstr>Artificial Intelligence: Representation and Problem Solving  Probabilistic Reasoning (3): Sampling Methods</vt:lpstr>
      <vt:lpstr>Recap</vt:lpstr>
      <vt:lpstr>Recap</vt:lpstr>
      <vt:lpstr>Recap</vt:lpstr>
      <vt:lpstr>Outline</vt:lpstr>
      <vt:lpstr>Approximate Inference in BN</vt:lpstr>
      <vt:lpstr>Approximate Inference in BN</vt:lpstr>
      <vt:lpstr>Example: Wet Grass</vt:lpstr>
      <vt:lpstr>Sampling for a Single Variable</vt:lpstr>
      <vt:lpstr>Sampling with Condition</vt:lpstr>
      <vt:lpstr>Direct Sampling (Forward Sampling)</vt:lpstr>
      <vt:lpstr>Example: Wet Grass</vt:lpstr>
      <vt:lpstr>Example: Wet Grass</vt:lpstr>
      <vt:lpstr>Estimate Probability</vt:lpstr>
      <vt:lpstr>Example: Wet Grass</vt:lpstr>
      <vt:lpstr>Reject Sampling</vt:lpstr>
      <vt:lpstr>Reject Sampling</vt:lpstr>
      <vt:lpstr>Quiz 1</vt:lpstr>
      <vt:lpstr>Reject Sampling</vt:lpstr>
      <vt:lpstr>Likelihood Weighting</vt:lpstr>
      <vt:lpstr>Likelihood Weighting</vt:lpstr>
      <vt:lpstr>Example: Wet Grass</vt:lpstr>
      <vt:lpstr>Example: Wet Grass</vt:lpstr>
      <vt:lpstr>Consistency of Likelihood Weighting</vt:lpstr>
      <vt:lpstr>Consistency of Likelihood Weighting</vt:lpstr>
      <vt:lpstr>Quiz 2</vt:lpstr>
      <vt:lpstr>Quiz 2</vt:lpstr>
      <vt:lpstr>Markov Chain Simulation</vt:lpstr>
      <vt:lpstr>Gibbs Sampling</vt:lpstr>
      <vt:lpstr>Example: Wet Grass</vt:lpstr>
      <vt:lpstr>Example: Wet Grass</vt:lpstr>
      <vt:lpstr>Example: Wet Grass</vt:lpstr>
      <vt:lpstr>Example: Wet Grass</vt:lpstr>
      <vt:lpstr>Quiz 3</vt:lpstr>
      <vt:lpstr>Quiz 3</vt:lpstr>
      <vt:lpstr>Example: Wet Grass</vt:lpstr>
      <vt:lpstr>Example: Wet Grass</vt:lpstr>
      <vt:lpstr>Gibbs Sampling</vt:lpstr>
      <vt:lpstr>Gibbs Sampling</vt:lpstr>
      <vt:lpstr>Gibbs Sampling</vt:lpstr>
      <vt:lpstr>Example: Wet Grass</vt:lpstr>
      <vt:lpstr>Gibbs Sampling</vt:lpstr>
      <vt:lpstr>Summary</vt:lpstr>
      <vt:lpstr>Acknowledgment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1551</cp:revision>
  <cp:lastPrinted>2018-09-18T17:03:02Z</cp:lastPrinted>
  <dcterms:created xsi:type="dcterms:W3CDTF">2016-01-28T05:48:30Z</dcterms:created>
  <dcterms:modified xsi:type="dcterms:W3CDTF">2018-10-30T19:07:51Z</dcterms:modified>
</cp:coreProperties>
</file>